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sldIdLst>
    <p:sldId id="256" r:id="rId2"/>
    <p:sldId id="257" r:id="rId3"/>
    <p:sldId id="258" r:id="rId4"/>
    <p:sldId id="259" r:id="rId5"/>
    <p:sldId id="260" r:id="rId6"/>
    <p:sldId id="277" r:id="rId7"/>
    <p:sldId id="261" r:id="rId8"/>
    <p:sldId id="278" r:id="rId9"/>
    <p:sldId id="267" r:id="rId10"/>
    <p:sldId id="275"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7" autoAdjust="0"/>
    <p:restoredTop sz="94660"/>
  </p:normalViewPr>
  <p:slideViewPr>
    <p:cSldViewPr snapToGrid="0">
      <p:cViewPr varScale="1">
        <p:scale>
          <a:sx n="80" d="100"/>
          <a:sy n="80" d="100"/>
        </p:scale>
        <p:origin x="216" y="1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425C7-A2A6-416D-B46E-2366D46BF24C}" type="datetimeFigureOut">
              <a:rPr lang="en-US" smtClean="0"/>
              <a:t>7/17/20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AA80A-66AA-41A0-A266-740F4255CABE}" type="slidenum">
              <a:rPr lang="en-US" smtClean="0"/>
              <a:t>‹#›</a:t>
            </a:fld>
            <a:endParaRPr lang="en-US"/>
          </a:p>
        </p:txBody>
      </p:sp>
    </p:spTree>
    <p:extLst>
      <p:ext uri="{BB962C8B-B14F-4D97-AF65-F5344CB8AC3E}">
        <p14:creationId xmlns:p14="http://schemas.microsoft.com/office/powerpoint/2010/main" val="1407158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1017-F86B-401C-914F-FA853BB6E1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DBBFAE-4703-4155-AAC1-F451611205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EFC563-E7DB-4BD5-9106-8B7F71E80F46}"/>
              </a:ext>
            </a:extLst>
          </p:cNvPr>
          <p:cNvSpPr>
            <a:spLocks noGrp="1"/>
          </p:cNvSpPr>
          <p:nvPr>
            <p:ph type="dt" sz="half" idx="10"/>
          </p:nvPr>
        </p:nvSpPr>
        <p:spPr/>
        <p:txBody>
          <a:bodyPr/>
          <a:lstStyle/>
          <a:p>
            <a:fld id="{4AFBE10B-19F5-41C8-B746-94ECC8019B8C}" type="datetime1">
              <a:rPr lang="en-US" smtClean="0"/>
              <a:t>7/17/20</a:t>
            </a:fld>
            <a:endParaRPr lang="en-US"/>
          </a:p>
        </p:txBody>
      </p:sp>
      <p:sp>
        <p:nvSpPr>
          <p:cNvPr id="5" name="Footer Placeholder 4">
            <a:extLst>
              <a:ext uri="{FF2B5EF4-FFF2-40B4-BE49-F238E27FC236}">
                <a16:creationId xmlns:a16="http://schemas.microsoft.com/office/drawing/2014/main" id="{C534EE5B-B690-468E-9C88-5ABBA7C28E9F}"/>
              </a:ext>
            </a:extLst>
          </p:cNvPr>
          <p:cNvSpPr>
            <a:spLocks noGrp="1"/>
          </p:cNvSpPr>
          <p:nvPr>
            <p:ph type="ftr" sz="quarter" idx="11"/>
          </p:nvPr>
        </p:nvSpPr>
        <p:spPr/>
        <p:txBody>
          <a:bodyPr/>
          <a:lstStyle/>
          <a:p>
            <a:r>
              <a:rPr lang="en-US"/>
              <a:t>FREW BERHE/MSc. Epidemiology, Data Science Career Track</a:t>
            </a:r>
          </a:p>
        </p:txBody>
      </p:sp>
      <p:sp>
        <p:nvSpPr>
          <p:cNvPr id="6" name="Slide Number Placeholder 5">
            <a:extLst>
              <a:ext uri="{FF2B5EF4-FFF2-40B4-BE49-F238E27FC236}">
                <a16:creationId xmlns:a16="http://schemas.microsoft.com/office/drawing/2014/main" id="{13894AAA-0CF4-4C2C-A516-ADDD2742AA6F}"/>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4125945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C73B8-E8DB-4700-9E3E-CECED9B106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51A26B-0215-451F-8DB2-5254957242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CFF7A-D139-4989-AD83-AC1420620124}"/>
              </a:ext>
            </a:extLst>
          </p:cNvPr>
          <p:cNvSpPr>
            <a:spLocks noGrp="1"/>
          </p:cNvSpPr>
          <p:nvPr>
            <p:ph type="dt" sz="half" idx="10"/>
          </p:nvPr>
        </p:nvSpPr>
        <p:spPr/>
        <p:txBody>
          <a:bodyPr/>
          <a:lstStyle/>
          <a:p>
            <a:fld id="{7E971D02-2C95-4C29-96C2-F0034B5A8F17}" type="datetime1">
              <a:rPr lang="en-US" smtClean="0"/>
              <a:t>7/17/20</a:t>
            </a:fld>
            <a:endParaRPr lang="en-US"/>
          </a:p>
        </p:txBody>
      </p:sp>
      <p:sp>
        <p:nvSpPr>
          <p:cNvPr id="5" name="Footer Placeholder 4">
            <a:extLst>
              <a:ext uri="{FF2B5EF4-FFF2-40B4-BE49-F238E27FC236}">
                <a16:creationId xmlns:a16="http://schemas.microsoft.com/office/drawing/2014/main" id="{CE78A698-1811-4D5C-847B-86BCB9D9132C}"/>
              </a:ext>
            </a:extLst>
          </p:cNvPr>
          <p:cNvSpPr>
            <a:spLocks noGrp="1"/>
          </p:cNvSpPr>
          <p:nvPr>
            <p:ph type="ftr" sz="quarter" idx="11"/>
          </p:nvPr>
        </p:nvSpPr>
        <p:spPr/>
        <p:txBody>
          <a:bodyPr/>
          <a:lstStyle/>
          <a:p>
            <a:r>
              <a:rPr lang="en-US"/>
              <a:t>FREW BERHE/MSc. Epidemiology, Data Science Career Track</a:t>
            </a:r>
          </a:p>
        </p:txBody>
      </p:sp>
      <p:sp>
        <p:nvSpPr>
          <p:cNvPr id="6" name="Slide Number Placeholder 5">
            <a:extLst>
              <a:ext uri="{FF2B5EF4-FFF2-40B4-BE49-F238E27FC236}">
                <a16:creationId xmlns:a16="http://schemas.microsoft.com/office/drawing/2014/main" id="{D41A4537-22ED-4820-B7B1-4FA50704F9D5}"/>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3537263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0C239E-CD5C-4A9A-B5CB-F0A1C86F43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402249-87C6-4CDD-9FD1-DC097A4044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53123-10E4-4542-B9D7-3C91D81F45BD}"/>
              </a:ext>
            </a:extLst>
          </p:cNvPr>
          <p:cNvSpPr>
            <a:spLocks noGrp="1"/>
          </p:cNvSpPr>
          <p:nvPr>
            <p:ph type="dt" sz="half" idx="10"/>
          </p:nvPr>
        </p:nvSpPr>
        <p:spPr/>
        <p:txBody>
          <a:bodyPr/>
          <a:lstStyle/>
          <a:p>
            <a:fld id="{6F67F60D-6E74-4199-8FA3-45FE793A776B}" type="datetime1">
              <a:rPr lang="en-US" smtClean="0"/>
              <a:t>7/17/20</a:t>
            </a:fld>
            <a:endParaRPr lang="en-US"/>
          </a:p>
        </p:txBody>
      </p:sp>
      <p:sp>
        <p:nvSpPr>
          <p:cNvPr id="5" name="Footer Placeholder 4">
            <a:extLst>
              <a:ext uri="{FF2B5EF4-FFF2-40B4-BE49-F238E27FC236}">
                <a16:creationId xmlns:a16="http://schemas.microsoft.com/office/drawing/2014/main" id="{7FE4D771-D507-485D-B12A-EF77822FC89E}"/>
              </a:ext>
            </a:extLst>
          </p:cNvPr>
          <p:cNvSpPr>
            <a:spLocks noGrp="1"/>
          </p:cNvSpPr>
          <p:nvPr>
            <p:ph type="ftr" sz="quarter" idx="11"/>
          </p:nvPr>
        </p:nvSpPr>
        <p:spPr/>
        <p:txBody>
          <a:bodyPr/>
          <a:lstStyle/>
          <a:p>
            <a:r>
              <a:rPr lang="en-US"/>
              <a:t>FREW BERHE/MSc. Epidemiology, Data Science Career Track</a:t>
            </a:r>
          </a:p>
        </p:txBody>
      </p:sp>
      <p:sp>
        <p:nvSpPr>
          <p:cNvPr id="6" name="Slide Number Placeholder 5">
            <a:extLst>
              <a:ext uri="{FF2B5EF4-FFF2-40B4-BE49-F238E27FC236}">
                <a16:creationId xmlns:a16="http://schemas.microsoft.com/office/drawing/2014/main" id="{E3C1FACD-90D7-4E73-8977-3824AFB734C4}"/>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422604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E2BB-4223-4976-843F-6617B59D51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A835BE-FAE5-4CBF-A960-0D2A83E968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7D821-9022-4EC5-BB78-C7C3192469AE}"/>
              </a:ext>
            </a:extLst>
          </p:cNvPr>
          <p:cNvSpPr>
            <a:spLocks noGrp="1"/>
          </p:cNvSpPr>
          <p:nvPr>
            <p:ph type="dt" sz="half" idx="10"/>
          </p:nvPr>
        </p:nvSpPr>
        <p:spPr/>
        <p:txBody>
          <a:bodyPr/>
          <a:lstStyle/>
          <a:p>
            <a:fld id="{7A93C2BE-6775-4525-950E-FCF56962D993}" type="datetime1">
              <a:rPr lang="en-US" smtClean="0"/>
              <a:t>7/17/20</a:t>
            </a:fld>
            <a:endParaRPr lang="en-US"/>
          </a:p>
        </p:txBody>
      </p:sp>
      <p:sp>
        <p:nvSpPr>
          <p:cNvPr id="5" name="Footer Placeholder 4">
            <a:extLst>
              <a:ext uri="{FF2B5EF4-FFF2-40B4-BE49-F238E27FC236}">
                <a16:creationId xmlns:a16="http://schemas.microsoft.com/office/drawing/2014/main" id="{11123A49-B460-402A-91D7-2CF7E2FB7CC5}"/>
              </a:ext>
            </a:extLst>
          </p:cNvPr>
          <p:cNvSpPr>
            <a:spLocks noGrp="1"/>
          </p:cNvSpPr>
          <p:nvPr>
            <p:ph type="ftr" sz="quarter" idx="11"/>
          </p:nvPr>
        </p:nvSpPr>
        <p:spPr/>
        <p:txBody>
          <a:bodyPr/>
          <a:lstStyle/>
          <a:p>
            <a:r>
              <a:rPr lang="en-US"/>
              <a:t>FREW BERHE/MSc. Epidemiology, Data Science Career Track</a:t>
            </a:r>
          </a:p>
        </p:txBody>
      </p:sp>
      <p:sp>
        <p:nvSpPr>
          <p:cNvPr id="6" name="Slide Number Placeholder 5">
            <a:extLst>
              <a:ext uri="{FF2B5EF4-FFF2-40B4-BE49-F238E27FC236}">
                <a16:creationId xmlns:a16="http://schemas.microsoft.com/office/drawing/2014/main" id="{7FBAC746-ACC4-4A81-8801-E5E6C226D7FE}"/>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1557964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53436-2D02-4216-91CB-0F1D26A6B8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C66A46-0CCA-49E4-ADE2-C01929C30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C4E5C7-8947-4B8F-A615-E34DB3ED76D5}"/>
              </a:ext>
            </a:extLst>
          </p:cNvPr>
          <p:cNvSpPr>
            <a:spLocks noGrp="1"/>
          </p:cNvSpPr>
          <p:nvPr>
            <p:ph type="dt" sz="half" idx="10"/>
          </p:nvPr>
        </p:nvSpPr>
        <p:spPr/>
        <p:txBody>
          <a:bodyPr/>
          <a:lstStyle/>
          <a:p>
            <a:fld id="{5BB35986-9997-4608-9B30-7E289DBA6E94}" type="datetime1">
              <a:rPr lang="en-US" smtClean="0"/>
              <a:t>7/17/20</a:t>
            </a:fld>
            <a:endParaRPr lang="en-US"/>
          </a:p>
        </p:txBody>
      </p:sp>
      <p:sp>
        <p:nvSpPr>
          <p:cNvPr id="5" name="Footer Placeholder 4">
            <a:extLst>
              <a:ext uri="{FF2B5EF4-FFF2-40B4-BE49-F238E27FC236}">
                <a16:creationId xmlns:a16="http://schemas.microsoft.com/office/drawing/2014/main" id="{D5DBDE91-B06E-4ED8-B90F-E28B28101683}"/>
              </a:ext>
            </a:extLst>
          </p:cNvPr>
          <p:cNvSpPr>
            <a:spLocks noGrp="1"/>
          </p:cNvSpPr>
          <p:nvPr>
            <p:ph type="ftr" sz="quarter" idx="11"/>
          </p:nvPr>
        </p:nvSpPr>
        <p:spPr/>
        <p:txBody>
          <a:bodyPr/>
          <a:lstStyle/>
          <a:p>
            <a:r>
              <a:rPr lang="en-US"/>
              <a:t>FREW BERHE/MSc. Epidemiology, Data Science Career Track</a:t>
            </a:r>
          </a:p>
        </p:txBody>
      </p:sp>
      <p:sp>
        <p:nvSpPr>
          <p:cNvPr id="6" name="Slide Number Placeholder 5">
            <a:extLst>
              <a:ext uri="{FF2B5EF4-FFF2-40B4-BE49-F238E27FC236}">
                <a16:creationId xmlns:a16="http://schemas.microsoft.com/office/drawing/2014/main" id="{1DF8F5F3-CBA2-470C-AC9C-B302A2D310C7}"/>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20134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B9978-F056-4D61-AD6D-E2BB7AE0FB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191983-65BE-43B2-9B97-0AD2BAB7AA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0D8696-26E3-4EEF-A383-9ABDAD3A73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DDC89D-205E-4308-97E5-05ABF2A58C7A}"/>
              </a:ext>
            </a:extLst>
          </p:cNvPr>
          <p:cNvSpPr>
            <a:spLocks noGrp="1"/>
          </p:cNvSpPr>
          <p:nvPr>
            <p:ph type="dt" sz="half" idx="10"/>
          </p:nvPr>
        </p:nvSpPr>
        <p:spPr/>
        <p:txBody>
          <a:bodyPr/>
          <a:lstStyle/>
          <a:p>
            <a:fld id="{1EC67C25-A4F1-45D5-B375-2D2A2563493A}" type="datetime1">
              <a:rPr lang="en-US" smtClean="0"/>
              <a:t>7/17/20</a:t>
            </a:fld>
            <a:endParaRPr lang="en-US"/>
          </a:p>
        </p:txBody>
      </p:sp>
      <p:sp>
        <p:nvSpPr>
          <p:cNvPr id="6" name="Footer Placeholder 5">
            <a:extLst>
              <a:ext uri="{FF2B5EF4-FFF2-40B4-BE49-F238E27FC236}">
                <a16:creationId xmlns:a16="http://schemas.microsoft.com/office/drawing/2014/main" id="{95278360-454A-4661-8FF1-A159EC3D7F11}"/>
              </a:ext>
            </a:extLst>
          </p:cNvPr>
          <p:cNvSpPr>
            <a:spLocks noGrp="1"/>
          </p:cNvSpPr>
          <p:nvPr>
            <p:ph type="ftr" sz="quarter" idx="11"/>
          </p:nvPr>
        </p:nvSpPr>
        <p:spPr/>
        <p:txBody>
          <a:bodyPr/>
          <a:lstStyle/>
          <a:p>
            <a:r>
              <a:rPr lang="en-US"/>
              <a:t>FREW BERHE/MSc. Epidemiology, Data Science Career Track</a:t>
            </a:r>
          </a:p>
        </p:txBody>
      </p:sp>
      <p:sp>
        <p:nvSpPr>
          <p:cNvPr id="7" name="Slide Number Placeholder 6">
            <a:extLst>
              <a:ext uri="{FF2B5EF4-FFF2-40B4-BE49-F238E27FC236}">
                <a16:creationId xmlns:a16="http://schemas.microsoft.com/office/drawing/2014/main" id="{66BDD242-AEB4-49FC-8EA0-4FDE867D8600}"/>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3049040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5BF3-101C-47B1-BEB7-D776830191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3E98B0-4E00-42CC-8C46-2C378C27C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7672B-CA81-48B3-B0CF-B3EFCF1D65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CBA463-C3B4-4444-ADFD-28A1438E42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72B1BC-7F5D-4668-A1D2-1A34BDA397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1DC50-6E28-4944-B994-4D8DCCDFE7F9}"/>
              </a:ext>
            </a:extLst>
          </p:cNvPr>
          <p:cNvSpPr>
            <a:spLocks noGrp="1"/>
          </p:cNvSpPr>
          <p:nvPr>
            <p:ph type="dt" sz="half" idx="10"/>
          </p:nvPr>
        </p:nvSpPr>
        <p:spPr/>
        <p:txBody>
          <a:bodyPr/>
          <a:lstStyle/>
          <a:p>
            <a:fld id="{87300914-13D9-4ED3-8D0D-937084627DC3}" type="datetime1">
              <a:rPr lang="en-US" smtClean="0"/>
              <a:t>7/17/20</a:t>
            </a:fld>
            <a:endParaRPr lang="en-US"/>
          </a:p>
        </p:txBody>
      </p:sp>
      <p:sp>
        <p:nvSpPr>
          <p:cNvPr id="8" name="Footer Placeholder 7">
            <a:extLst>
              <a:ext uri="{FF2B5EF4-FFF2-40B4-BE49-F238E27FC236}">
                <a16:creationId xmlns:a16="http://schemas.microsoft.com/office/drawing/2014/main" id="{C6A2F8FE-96EF-46AC-BEFB-FAAD23D86973}"/>
              </a:ext>
            </a:extLst>
          </p:cNvPr>
          <p:cNvSpPr>
            <a:spLocks noGrp="1"/>
          </p:cNvSpPr>
          <p:nvPr>
            <p:ph type="ftr" sz="quarter" idx="11"/>
          </p:nvPr>
        </p:nvSpPr>
        <p:spPr/>
        <p:txBody>
          <a:bodyPr/>
          <a:lstStyle/>
          <a:p>
            <a:r>
              <a:rPr lang="en-US"/>
              <a:t>FREW BERHE/MSc. Epidemiology, Data Science Career Track</a:t>
            </a:r>
          </a:p>
        </p:txBody>
      </p:sp>
      <p:sp>
        <p:nvSpPr>
          <p:cNvPr id="9" name="Slide Number Placeholder 8">
            <a:extLst>
              <a:ext uri="{FF2B5EF4-FFF2-40B4-BE49-F238E27FC236}">
                <a16:creationId xmlns:a16="http://schemas.microsoft.com/office/drawing/2014/main" id="{1EC9B7E5-8E6E-425F-9F1D-2C66F1BFEFC7}"/>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1991435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EB53-1E65-4F31-874B-273382F8B6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764D7-3746-49DB-9661-67CF55280D6F}"/>
              </a:ext>
            </a:extLst>
          </p:cNvPr>
          <p:cNvSpPr>
            <a:spLocks noGrp="1"/>
          </p:cNvSpPr>
          <p:nvPr>
            <p:ph type="dt" sz="half" idx="10"/>
          </p:nvPr>
        </p:nvSpPr>
        <p:spPr/>
        <p:txBody>
          <a:bodyPr/>
          <a:lstStyle/>
          <a:p>
            <a:fld id="{0A647697-5996-4B67-9A55-355454CD56C9}" type="datetime1">
              <a:rPr lang="en-US" smtClean="0"/>
              <a:t>7/17/20</a:t>
            </a:fld>
            <a:endParaRPr lang="en-US"/>
          </a:p>
        </p:txBody>
      </p:sp>
      <p:sp>
        <p:nvSpPr>
          <p:cNvPr id="4" name="Footer Placeholder 3">
            <a:extLst>
              <a:ext uri="{FF2B5EF4-FFF2-40B4-BE49-F238E27FC236}">
                <a16:creationId xmlns:a16="http://schemas.microsoft.com/office/drawing/2014/main" id="{2F320AA4-8ACD-46EA-A4C6-B1278D74F298}"/>
              </a:ext>
            </a:extLst>
          </p:cNvPr>
          <p:cNvSpPr>
            <a:spLocks noGrp="1"/>
          </p:cNvSpPr>
          <p:nvPr>
            <p:ph type="ftr" sz="quarter" idx="11"/>
          </p:nvPr>
        </p:nvSpPr>
        <p:spPr/>
        <p:txBody>
          <a:bodyPr/>
          <a:lstStyle/>
          <a:p>
            <a:r>
              <a:rPr lang="en-US"/>
              <a:t>FREW BERHE/MSc. Epidemiology, Data Science Career Track</a:t>
            </a:r>
          </a:p>
        </p:txBody>
      </p:sp>
      <p:sp>
        <p:nvSpPr>
          <p:cNvPr id="5" name="Slide Number Placeholder 4">
            <a:extLst>
              <a:ext uri="{FF2B5EF4-FFF2-40B4-BE49-F238E27FC236}">
                <a16:creationId xmlns:a16="http://schemas.microsoft.com/office/drawing/2014/main" id="{1D49D66D-11B0-47C4-8088-0770C2804BFB}"/>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1729263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CA160-1587-41ED-BDA6-42FC6F680DB1}"/>
              </a:ext>
            </a:extLst>
          </p:cNvPr>
          <p:cNvSpPr>
            <a:spLocks noGrp="1"/>
          </p:cNvSpPr>
          <p:nvPr>
            <p:ph type="dt" sz="half" idx="10"/>
          </p:nvPr>
        </p:nvSpPr>
        <p:spPr/>
        <p:txBody>
          <a:bodyPr/>
          <a:lstStyle/>
          <a:p>
            <a:fld id="{5B293691-9EC8-4663-8CC7-13EC3E8B3A63}" type="datetime1">
              <a:rPr lang="en-US" smtClean="0"/>
              <a:t>7/17/20</a:t>
            </a:fld>
            <a:endParaRPr lang="en-US"/>
          </a:p>
        </p:txBody>
      </p:sp>
      <p:sp>
        <p:nvSpPr>
          <p:cNvPr id="3" name="Footer Placeholder 2">
            <a:extLst>
              <a:ext uri="{FF2B5EF4-FFF2-40B4-BE49-F238E27FC236}">
                <a16:creationId xmlns:a16="http://schemas.microsoft.com/office/drawing/2014/main" id="{AC7CD00B-63B0-4EBD-B1C7-E295900483E7}"/>
              </a:ext>
            </a:extLst>
          </p:cNvPr>
          <p:cNvSpPr>
            <a:spLocks noGrp="1"/>
          </p:cNvSpPr>
          <p:nvPr>
            <p:ph type="ftr" sz="quarter" idx="11"/>
          </p:nvPr>
        </p:nvSpPr>
        <p:spPr/>
        <p:txBody>
          <a:bodyPr/>
          <a:lstStyle/>
          <a:p>
            <a:r>
              <a:rPr lang="en-US"/>
              <a:t>FREW BERHE/MSc. Epidemiology, Data Science Career Track</a:t>
            </a:r>
          </a:p>
        </p:txBody>
      </p:sp>
      <p:sp>
        <p:nvSpPr>
          <p:cNvPr id="4" name="Slide Number Placeholder 3">
            <a:extLst>
              <a:ext uri="{FF2B5EF4-FFF2-40B4-BE49-F238E27FC236}">
                <a16:creationId xmlns:a16="http://schemas.microsoft.com/office/drawing/2014/main" id="{5EC452EC-4F16-40FF-B1D9-9BCB7B650C95}"/>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363722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9A28-2F43-4770-8EF9-8F7FEFF823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D6A959-A8C3-4FD7-953B-8530431835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44E036-D2BC-4C23-9951-1FD936770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C395F-29DF-4D94-B871-5322585905D7}"/>
              </a:ext>
            </a:extLst>
          </p:cNvPr>
          <p:cNvSpPr>
            <a:spLocks noGrp="1"/>
          </p:cNvSpPr>
          <p:nvPr>
            <p:ph type="dt" sz="half" idx="10"/>
          </p:nvPr>
        </p:nvSpPr>
        <p:spPr/>
        <p:txBody>
          <a:bodyPr/>
          <a:lstStyle/>
          <a:p>
            <a:fld id="{19B1E761-BC16-4C20-A738-8F25A79A8AEB}" type="datetime1">
              <a:rPr lang="en-US" smtClean="0"/>
              <a:t>7/17/20</a:t>
            </a:fld>
            <a:endParaRPr lang="en-US"/>
          </a:p>
        </p:txBody>
      </p:sp>
      <p:sp>
        <p:nvSpPr>
          <p:cNvPr id="6" name="Footer Placeholder 5">
            <a:extLst>
              <a:ext uri="{FF2B5EF4-FFF2-40B4-BE49-F238E27FC236}">
                <a16:creationId xmlns:a16="http://schemas.microsoft.com/office/drawing/2014/main" id="{F008AB18-53B9-429C-9D77-9C572A2990B2}"/>
              </a:ext>
            </a:extLst>
          </p:cNvPr>
          <p:cNvSpPr>
            <a:spLocks noGrp="1"/>
          </p:cNvSpPr>
          <p:nvPr>
            <p:ph type="ftr" sz="quarter" idx="11"/>
          </p:nvPr>
        </p:nvSpPr>
        <p:spPr/>
        <p:txBody>
          <a:bodyPr/>
          <a:lstStyle/>
          <a:p>
            <a:r>
              <a:rPr lang="en-US"/>
              <a:t>FREW BERHE/MSc. Epidemiology, Data Science Career Track</a:t>
            </a:r>
          </a:p>
        </p:txBody>
      </p:sp>
      <p:sp>
        <p:nvSpPr>
          <p:cNvPr id="7" name="Slide Number Placeholder 6">
            <a:extLst>
              <a:ext uri="{FF2B5EF4-FFF2-40B4-BE49-F238E27FC236}">
                <a16:creationId xmlns:a16="http://schemas.microsoft.com/office/drawing/2014/main" id="{238DBC4A-3813-4080-8ECB-3A7A5A103B26}"/>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2310331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BB45-4FBD-4A55-9D1C-EAEDC12AF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F0CD5D-0621-41A8-9A10-727B31AC96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A8C28E-B998-43AE-BF25-C7C499891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7951E-E232-4FB9-A5A3-881AB8E374E3}"/>
              </a:ext>
            </a:extLst>
          </p:cNvPr>
          <p:cNvSpPr>
            <a:spLocks noGrp="1"/>
          </p:cNvSpPr>
          <p:nvPr>
            <p:ph type="dt" sz="half" idx="10"/>
          </p:nvPr>
        </p:nvSpPr>
        <p:spPr/>
        <p:txBody>
          <a:bodyPr/>
          <a:lstStyle/>
          <a:p>
            <a:fld id="{49070014-FF50-4285-8274-3ABAF18D3652}" type="datetime1">
              <a:rPr lang="en-US" smtClean="0"/>
              <a:t>7/17/20</a:t>
            </a:fld>
            <a:endParaRPr lang="en-US"/>
          </a:p>
        </p:txBody>
      </p:sp>
      <p:sp>
        <p:nvSpPr>
          <p:cNvPr id="6" name="Footer Placeholder 5">
            <a:extLst>
              <a:ext uri="{FF2B5EF4-FFF2-40B4-BE49-F238E27FC236}">
                <a16:creationId xmlns:a16="http://schemas.microsoft.com/office/drawing/2014/main" id="{7FD25425-62B8-4E43-BB40-07C48E7FB61C}"/>
              </a:ext>
            </a:extLst>
          </p:cNvPr>
          <p:cNvSpPr>
            <a:spLocks noGrp="1"/>
          </p:cNvSpPr>
          <p:nvPr>
            <p:ph type="ftr" sz="quarter" idx="11"/>
          </p:nvPr>
        </p:nvSpPr>
        <p:spPr/>
        <p:txBody>
          <a:bodyPr/>
          <a:lstStyle/>
          <a:p>
            <a:r>
              <a:rPr lang="en-US"/>
              <a:t>FREW BERHE/MSc. Epidemiology, Data Science Career Track</a:t>
            </a:r>
          </a:p>
        </p:txBody>
      </p:sp>
      <p:sp>
        <p:nvSpPr>
          <p:cNvPr id="7" name="Slide Number Placeholder 6">
            <a:extLst>
              <a:ext uri="{FF2B5EF4-FFF2-40B4-BE49-F238E27FC236}">
                <a16:creationId xmlns:a16="http://schemas.microsoft.com/office/drawing/2014/main" id="{CD9A52DF-4554-45B4-BD32-820FE6C00FC2}"/>
              </a:ext>
            </a:extLst>
          </p:cNvPr>
          <p:cNvSpPr>
            <a:spLocks noGrp="1"/>
          </p:cNvSpPr>
          <p:nvPr>
            <p:ph type="sldNum" sz="quarter" idx="12"/>
          </p:nvPr>
        </p:nvSpPr>
        <p:spPr/>
        <p:txBody>
          <a:bodyPr/>
          <a:lstStyle/>
          <a:p>
            <a:fld id="{21BECD05-3651-438D-A3D6-7AAF81179F1F}" type="slidenum">
              <a:rPr lang="en-US" smtClean="0"/>
              <a:t>‹#›</a:t>
            </a:fld>
            <a:endParaRPr lang="en-US"/>
          </a:p>
        </p:txBody>
      </p:sp>
    </p:spTree>
    <p:extLst>
      <p:ext uri="{BB962C8B-B14F-4D97-AF65-F5344CB8AC3E}">
        <p14:creationId xmlns:p14="http://schemas.microsoft.com/office/powerpoint/2010/main" val="2598090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657B44-172A-4071-99B2-C259C37B79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25E3E7-E240-47E4-BAB3-B86DE5082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C5736B-D6D9-4119-9CD6-67B2D18CD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1A68-9CF9-49E0-A259-B21C2A04CBF8}" type="datetime1">
              <a:rPr lang="en-US" smtClean="0"/>
              <a:t>7/17/20</a:t>
            </a:fld>
            <a:endParaRPr lang="en-US"/>
          </a:p>
        </p:txBody>
      </p:sp>
      <p:sp>
        <p:nvSpPr>
          <p:cNvPr id="5" name="Footer Placeholder 4">
            <a:extLst>
              <a:ext uri="{FF2B5EF4-FFF2-40B4-BE49-F238E27FC236}">
                <a16:creationId xmlns:a16="http://schemas.microsoft.com/office/drawing/2014/main" id="{728115A5-6DEE-42B8-A8A4-3BA9C9E9A3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FREW BERHE/MSc. Epidemiology, Data Science Career Track</a:t>
            </a:r>
          </a:p>
        </p:txBody>
      </p:sp>
      <p:sp>
        <p:nvSpPr>
          <p:cNvPr id="6" name="Slide Number Placeholder 5">
            <a:extLst>
              <a:ext uri="{FF2B5EF4-FFF2-40B4-BE49-F238E27FC236}">
                <a16:creationId xmlns:a16="http://schemas.microsoft.com/office/drawing/2014/main" id="{73F45F27-0571-497D-9FEC-CABDD7614B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ECD05-3651-438D-A3D6-7AAF81179F1F}" type="slidenum">
              <a:rPr lang="en-US" smtClean="0"/>
              <a:t>‹#›</a:t>
            </a:fld>
            <a:endParaRPr lang="en-US"/>
          </a:p>
        </p:txBody>
      </p:sp>
    </p:spTree>
    <p:extLst>
      <p:ext uri="{BB962C8B-B14F-4D97-AF65-F5344CB8AC3E}">
        <p14:creationId xmlns:p14="http://schemas.microsoft.com/office/powerpoint/2010/main" val="3487764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A03050000090004" pitchFamily="2" charset="0"/>
            </a:endParaRPr>
          </a:p>
        </p:txBody>
      </p:sp>
      <p:sp>
        <p:nvSpPr>
          <p:cNvPr id="2" name="Title 1">
            <a:extLst>
              <a:ext uri="{FF2B5EF4-FFF2-40B4-BE49-F238E27FC236}">
                <a16:creationId xmlns:a16="http://schemas.microsoft.com/office/drawing/2014/main" id="{D6760742-D6A0-4609-BC3D-1D51EC0DCFBB}"/>
              </a:ext>
            </a:extLst>
          </p:cNvPr>
          <p:cNvSpPr>
            <a:spLocks noGrp="1"/>
          </p:cNvSpPr>
          <p:nvPr>
            <p:ph type="ctrTitle"/>
          </p:nvPr>
        </p:nvSpPr>
        <p:spPr>
          <a:xfrm>
            <a:off x="6746628" y="1783959"/>
            <a:ext cx="4645250" cy="2889114"/>
          </a:xfrm>
        </p:spPr>
        <p:txBody>
          <a:bodyPr anchor="b">
            <a:normAutofit/>
          </a:bodyPr>
          <a:lstStyle/>
          <a:p>
            <a:pPr algn="l"/>
            <a:r>
              <a:rPr lang="en-US" sz="2400" i="1" dirty="0">
                <a:solidFill>
                  <a:schemeClr val="bg1">
                    <a:lumMod val="85000"/>
                  </a:schemeClr>
                </a:solidFill>
                <a:latin typeface="Helvetica Neue" panose="02000A03050000090004" pitchFamily="2" charset="0"/>
              </a:rPr>
              <a:t>BEHOLDER</a:t>
            </a:r>
            <a:br>
              <a:rPr lang="en-US" sz="2400" i="1" dirty="0">
                <a:solidFill>
                  <a:schemeClr val="bg1">
                    <a:lumMod val="85000"/>
                  </a:schemeClr>
                </a:solidFill>
                <a:latin typeface="Helvetica Neue" panose="02000A03050000090004" pitchFamily="2" charset="0"/>
              </a:rPr>
            </a:br>
            <a:r>
              <a:rPr lang="en-US" sz="2400" i="1" dirty="0">
                <a:solidFill>
                  <a:schemeClr val="bg1">
                    <a:lumMod val="85000"/>
                  </a:schemeClr>
                </a:solidFill>
                <a:latin typeface="Helvetica Neue" panose="02000A03050000090004" pitchFamily="2" charset="0"/>
              </a:rPr>
              <a:t>Attractiveness in Human Faces</a:t>
            </a:r>
            <a:endParaRPr lang="en-US" sz="2400" dirty="0">
              <a:solidFill>
                <a:srgbClr val="FFFF00"/>
              </a:solidFill>
              <a:latin typeface="Helvetica Neue" panose="02000A03050000090004" pitchFamily="2" charset="0"/>
            </a:endParaRPr>
          </a:p>
        </p:txBody>
      </p:sp>
      <p:sp>
        <p:nvSpPr>
          <p:cNvPr id="3" name="Subtitle 2">
            <a:extLst>
              <a:ext uri="{FF2B5EF4-FFF2-40B4-BE49-F238E27FC236}">
                <a16:creationId xmlns:a16="http://schemas.microsoft.com/office/drawing/2014/main" id="{CBD9CD08-0A79-4F8F-AF09-A1E24B67D985}"/>
              </a:ext>
            </a:extLst>
          </p:cNvPr>
          <p:cNvSpPr>
            <a:spLocks noGrp="1"/>
          </p:cNvSpPr>
          <p:nvPr>
            <p:ph type="subTitle" idx="1"/>
          </p:nvPr>
        </p:nvSpPr>
        <p:spPr>
          <a:xfrm>
            <a:off x="6746627" y="4673073"/>
            <a:ext cx="4645250" cy="1558394"/>
          </a:xfrm>
        </p:spPr>
        <p:txBody>
          <a:bodyPr anchor="t">
            <a:normAutofit/>
          </a:bodyPr>
          <a:lstStyle/>
          <a:p>
            <a:r>
              <a:rPr lang="en-US" sz="1800" b="1" dirty="0">
                <a:solidFill>
                  <a:schemeClr val="bg1">
                    <a:lumMod val="85000"/>
                  </a:schemeClr>
                </a:solidFill>
                <a:latin typeface="Helvetica Neue" panose="02000A03050000090004" pitchFamily="2" charset="0"/>
                <a:ea typeface="Tahoma" panose="020B0604030504040204" pitchFamily="34" charset="0"/>
                <a:cs typeface="Tahoma" panose="020B0604030504040204" pitchFamily="34" charset="0"/>
              </a:rPr>
              <a:t>Springboard Data Science Capstone Project II</a:t>
            </a:r>
          </a:p>
          <a:p>
            <a:pPr algn="l"/>
            <a:endParaRPr lang="en-US" sz="1000" b="1" dirty="0">
              <a:solidFill>
                <a:schemeClr val="bg1"/>
              </a:solidFill>
              <a:latin typeface="Helvetica Neue" panose="02000A03050000090004" pitchFamily="2" charset="0"/>
              <a:ea typeface="Tahoma" panose="020B0604030504040204" pitchFamily="34" charset="0"/>
              <a:cs typeface="Tahoma" panose="020B0604030504040204" pitchFamily="34" charset="0"/>
            </a:endParaRPr>
          </a:p>
          <a:p>
            <a:pPr algn="l"/>
            <a:r>
              <a:rPr lang="en-US" sz="1800" b="1" dirty="0">
                <a:solidFill>
                  <a:schemeClr val="bg1">
                    <a:lumMod val="85000"/>
                  </a:schemeClr>
                </a:solidFill>
                <a:latin typeface="Helvetica Neue" panose="02000A03050000090004" pitchFamily="2" charset="0"/>
                <a:ea typeface="Tahoma" panose="020B0604030504040204" pitchFamily="34" charset="0"/>
                <a:cs typeface="Tahoma" panose="020B0604030504040204" pitchFamily="34" charset="0"/>
              </a:rPr>
              <a:t>Akiro Semtei-Rotundo</a:t>
            </a:r>
          </a:p>
        </p:txBody>
      </p:sp>
      <p:sp>
        <p:nvSpPr>
          <p:cNvPr id="20"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Neue" panose="02000A03050000090004" pitchFamily="2" charset="0"/>
            </a:endParaRPr>
          </a:p>
        </p:txBody>
      </p:sp>
      <p:sp>
        <p:nvSpPr>
          <p:cNvPr id="22" name="Freeform: Shape 2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Neue" panose="02000A03050000090004" pitchFamily="2" charset="0"/>
            </a:endParaRPr>
          </a:p>
        </p:txBody>
      </p:sp>
      <p:pic>
        <p:nvPicPr>
          <p:cNvPr id="4" name="Picture 3">
            <a:extLst>
              <a:ext uri="{FF2B5EF4-FFF2-40B4-BE49-F238E27FC236}">
                <a16:creationId xmlns:a16="http://schemas.microsoft.com/office/drawing/2014/main" id="{CA2D7E04-A9B8-464C-B0CF-F9AF8457C5CE}"/>
              </a:ext>
            </a:extLst>
          </p:cNvPr>
          <p:cNvPicPr>
            <a:picLocks noChangeAspect="1"/>
          </p:cNvPicPr>
          <p:nvPr/>
        </p:nvPicPr>
        <p:blipFill>
          <a:blip r:embed="rId2"/>
          <a:stretch>
            <a:fillRect/>
          </a:stretch>
        </p:blipFill>
        <p:spPr>
          <a:xfrm>
            <a:off x="419382" y="2238934"/>
            <a:ext cx="4047843" cy="1011960"/>
          </a:xfrm>
          <a:prstGeom prst="rect">
            <a:avLst/>
          </a:prstGeom>
        </p:spPr>
      </p:pic>
    </p:spTree>
    <p:extLst>
      <p:ext uri="{BB962C8B-B14F-4D97-AF65-F5344CB8AC3E}">
        <p14:creationId xmlns:p14="http://schemas.microsoft.com/office/powerpoint/2010/main" val="382633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1591-F383-45C9-A10B-C95129782B05}"/>
              </a:ext>
            </a:extLst>
          </p:cNvPr>
          <p:cNvSpPr>
            <a:spLocks noGrp="1"/>
          </p:cNvSpPr>
          <p:nvPr>
            <p:ph type="title"/>
          </p:nvPr>
        </p:nvSpPr>
        <p:spPr>
          <a:xfrm>
            <a:off x="264763" y="348192"/>
            <a:ext cx="5640092" cy="1325563"/>
          </a:xfrm>
        </p:spPr>
        <p:txBody>
          <a:bodyPr/>
          <a:lstStyle/>
          <a:p>
            <a:pPr algn="ctr"/>
            <a:r>
              <a:rPr lang="en-US" dirty="0">
                <a:solidFill>
                  <a:schemeClr val="accent1"/>
                </a:solidFill>
                <a:latin typeface="Helvetica" panose="020B0604020202020204" pitchFamily="34" charset="0"/>
                <a:cs typeface="Helvetica" panose="020B0604020202020204" pitchFamily="34" charset="0"/>
              </a:rPr>
              <a:t>USING THE MODEL</a:t>
            </a:r>
            <a:endParaRPr lang="en-US"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C265947C-4E4F-418E-AF55-BBFAA983A93E}"/>
              </a:ext>
            </a:extLst>
          </p:cNvPr>
          <p:cNvSpPr>
            <a:spLocks noGrp="1"/>
          </p:cNvSpPr>
          <p:nvPr>
            <p:ph idx="1"/>
          </p:nvPr>
        </p:nvSpPr>
        <p:spPr>
          <a:xfrm>
            <a:off x="183730" y="1489093"/>
            <a:ext cx="5501787" cy="4564063"/>
          </a:xfrm>
        </p:spPr>
        <p:txBody>
          <a:bodyPr>
            <a:normAutofit fontScale="70000" lnSpcReduction="20000"/>
          </a:bodyPr>
          <a:lstStyle/>
          <a:p>
            <a:pPr algn="just">
              <a:lnSpc>
                <a:spcPct val="250000"/>
              </a:lnSpc>
              <a:buClr>
                <a:schemeClr val="accent1"/>
              </a:buClr>
            </a:pPr>
            <a:r>
              <a:rPr lang="en-US" dirty="0">
                <a:latin typeface="Helvetica" panose="020B0604020202020204" pitchFamily="34" charset="0"/>
                <a:ea typeface="Tahoma" panose="020B0604030504040204" pitchFamily="34" charset="0"/>
                <a:cs typeface="Helvetica" panose="020B0604020202020204" pitchFamily="34" charset="0"/>
              </a:rPr>
              <a:t> </a:t>
            </a:r>
            <a:r>
              <a:rPr lang="en-US" dirty="0"/>
              <a:t>Benchmark analysis was performed for the beauty scores, and the data reveals the efficacy of CNN networks for this type of problem. Our experiment results in a model that can be run against any human face, male or female, and will return an accurate representation of its attractiveness. </a:t>
            </a:r>
            <a:endParaRPr lang="en-US" dirty="0">
              <a:latin typeface="Helvetica" panose="020B0604020202020204" pitchFamily="34" charset="0"/>
              <a:ea typeface="Tahoma" panose="020B060403050404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85C0C3D4-980F-1E44-9FEE-7C19722A8596}"/>
              </a:ext>
            </a:extLst>
          </p:cNvPr>
          <p:cNvPicPr>
            <a:picLocks noChangeAspect="1"/>
          </p:cNvPicPr>
          <p:nvPr/>
        </p:nvPicPr>
        <p:blipFill>
          <a:blip r:embed="rId2"/>
          <a:stretch>
            <a:fillRect/>
          </a:stretch>
        </p:blipFill>
        <p:spPr>
          <a:xfrm>
            <a:off x="7567447" y="344981"/>
            <a:ext cx="3469522" cy="6168038"/>
          </a:xfrm>
          <a:prstGeom prst="rect">
            <a:avLst/>
          </a:prstGeom>
        </p:spPr>
      </p:pic>
    </p:spTree>
    <p:extLst>
      <p:ext uri="{BB962C8B-B14F-4D97-AF65-F5344CB8AC3E}">
        <p14:creationId xmlns:p14="http://schemas.microsoft.com/office/powerpoint/2010/main" val="3174198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AFCB-7601-4AA4-8E80-C4CB54632DEE}"/>
              </a:ext>
            </a:extLst>
          </p:cNvPr>
          <p:cNvSpPr>
            <a:spLocks noGrp="1"/>
          </p:cNvSpPr>
          <p:nvPr>
            <p:ph type="title"/>
          </p:nvPr>
        </p:nvSpPr>
        <p:spPr/>
        <p:txBody>
          <a:bodyPr/>
          <a:lstStyle/>
          <a:p>
            <a:pPr algn="ctr"/>
            <a:r>
              <a:rPr lang="en-US" dirty="0">
                <a:solidFill>
                  <a:schemeClr val="accent1"/>
                </a:solidFill>
                <a:latin typeface="Helvetica" panose="020B0604020202020204" pitchFamily="34" charset="0"/>
                <a:cs typeface="Helvetica" panose="020B0604020202020204" pitchFamily="34" charset="0"/>
              </a:rPr>
              <a:t>CONCLUSIONS</a:t>
            </a:r>
            <a:endParaRPr lang="en-US"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CBDAF72C-3253-490E-8464-F14AB3AF0340}"/>
              </a:ext>
            </a:extLst>
          </p:cNvPr>
          <p:cNvSpPr>
            <a:spLocks noGrp="1"/>
          </p:cNvSpPr>
          <p:nvPr>
            <p:ph idx="1"/>
          </p:nvPr>
        </p:nvSpPr>
        <p:spPr>
          <a:xfrm>
            <a:off x="838200" y="1426633"/>
            <a:ext cx="10515600" cy="4750330"/>
          </a:xfrm>
        </p:spPr>
        <p:txBody>
          <a:bodyPr>
            <a:noAutofit/>
          </a:bodyPr>
          <a:lstStyle/>
          <a:p>
            <a:pPr algn="just">
              <a:lnSpc>
                <a:spcPct val="270000"/>
              </a:lnSpc>
              <a:buClr>
                <a:schemeClr val="accent1"/>
              </a:buClr>
            </a:pPr>
            <a:r>
              <a:rPr lang="en-US" sz="2000" dirty="0">
                <a:latin typeface="Helvetica" panose="020B0604020202020204" pitchFamily="34" charset="0"/>
                <a:ea typeface="Tahoma" panose="020B0604030504040204" pitchFamily="34" charset="0"/>
                <a:cs typeface="Helvetica" panose="020B0604020202020204" pitchFamily="34" charset="0"/>
              </a:rPr>
              <a:t>Our model provides very accurate results, but it is tied to limitations. The requirements to get an accurate reading on a face attractiveness are a posed face, either smiling or resting, a simple background, and a straight neutral angle facing the camera head-on. This are limitations that can be worked around by enriching the images with random rotations, saturations, crops and other manipulations that could be a continuation of the work presented herein. </a:t>
            </a:r>
          </a:p>
        </p:txBody>
      </p:sp>
    </p:spTree>
    <p:extLst>
      <p:ext uri="{BB962C8B-B14F-4D97-AF65-F5344CB8AC3E}">
        <p14:creationId xmlns:p14="http://schemas.microsoft.com/office/powerpoint/2010/main" val="2676533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3B6F-D9D1-43F0-B7A7-CAEF7537B95A}"/>
              </a:ext>
            </a:extLst>
          </p:cNvPr>
          <p:cNvSpPr>
            <a:spLocks noGrp="1"/>
          </p:cNvSpPr>
          <p:nvPr>
            <p:ph type="title"/>
          </p:nvPr>
        </p:nvSpPr>
        <p:spPr/>
        <p:txBody>
          <a:bodyPr/>
          <a:lstStyle/>
          <a:p>
            <a:pPr algn="ctr"/>
            <a:r>
              <a:rPr lang="en-US" dirty="0">
                <a:solidFill>
                  <a:schemeClr val="accent1"/>
                </a:solidFill>
                <a:latin typeface="Helvetica" panose="020B0604020202020204" pitchFamily="34" charset="0"/>
                <a:cs typeface="Helvetica" panose="020B0604020202020204" pitchFamily="34" charset="0"/>
              </a:rPr>
              <a:t>INTRODUCTION</a:t>
            </a:r>
            <a:endParaRPr lang="en-US"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26CE4904-3488-4A3B-97B6-9A232C4E1E02}"/>
              </a:ext>
            </a:extLst>
          </p:cNvPr>
          <p:cNvSpPr>
            <a:spLocks noGrp="1"/>
          </p:cNvSpPr>
          <p:nvPr>
            <p:ph idx="1"/>
          </p:nvPr>
        </p:nvSpPr>
        <p:spPr>
          <a:xfrm>
            <a:off x="838200" y="1498600"/>
            <a:ext cx="10515600" cy="4678363"/>
          </a:xfrm>
        </p:spPr>
        <p:txBody>
          <a:bodyPr>
            <a:normAutofit lnSpcReduction="10000"/>
          </a:bodyPr>
          <a:lstStyle/>
          <a:p>
            <a:pPr>
              <a:lnSpc>
                <a:spcPct val="150000"/>
              </a:lnSpc>
              <a:buClr>
                <a:schemeClr val="accent1"/>
              </a:buClr>
            </a:pPr>
            <a:r>
              <a:rPr lang="en-US" dirty="0">
                <a:latin typeface="Helvetica" panose="020B0604020202020204" pitchFamily="34" charset="0"/>
                <a:ea typeface="Tahoma" panose="020B0604030504040204" pitchFamily="34" charset="0"/>
                <a:cs typeface="Helvetica" panose="020B0604020202020204" pitchFamily="34" charset="0"/>
              </a:rPr>
              <a:t>Human attractiveness appraisal highly subjective and studied in areas like psychology, sociology, neuroscience and now data since too. </a:t>
            </a:r>
          </a:p>
          <a:p>
            <a:pPr>
              <a:lnSpc>
                <a:spcPct val="150000"/>
              </a:lnSpc>
              <a:buClr>
                <a:schemeClr val="accent1"/>
              </a:buClr>
            </a:pPr>
            <a:r>
              <a:rPr lang="en-US" dirty="0">
                <a:latin typeface="Helvetica" panose="020B0604020202020204" pitchFamily="34" charset="0"/>
                <a:ea typeface="Tahoma" panose="020B0604030504040204" pitchFamily="34" charset="0"/>
                <a:cs typeface="Helvetica" panose="020B0604020202020204" pitchFamily="34" charset="0"/>
              </a:rPr>
              <a:t>Computationally complex requires a CNN output to a Dense network that ends with a simple a linear activation.</a:t>
            </a:r>
          </a:p>
          <a:p>
            <a:pPr>
              <a:lnSpc>
                <a:spcPct val="150000"/>
              </a:lnSpc>
              <a:buClr>
                <a:schemeClr val="accent1"/>
              </a:buClr>
            </a:pPr>
            <a:r>
              <a:rPr lang="en-US" dirty="0">
                <a:latin typeface="Helvetica" panose="020B0604020202020204" pitchFamily="34" charset="0"/>
                <a:ea typeface="Tahoma" panose="020B0604030504040204" pitchFamily="34" charset="0"/>
                <a:cs typeface="Helvetica" panose="020B0604020202020204" pitchFamily="34" charset="0"/>
              </a:rPr>
              <a:t>Possible to expand results to incorporate a generative adversarial network</a:t>
            </a:r>
          </a:p>
          <a:p>
            <a:pPr>
              <a:lnSpc>
                <a:spcPct val="150000"/>
              </a:lnSpc>
              <a:buClr>
                <a:schemeClr val="accent1"/>
              </a:buClr>
            </a:pPr>
            <a:endParaRPr lang="en-US" dirty="0">
              <a:latin typeface="Helvetica" panose="020B0604020202020204" pitchFamily="34" charset="0"/>
              <a:ea typeface="Tahoma" panose="020B0604030504040204" pitchFamily="34" charset="0"/>
              <a:cs typeface="Helvetica" panose="020B0604020202020204" pitchFamily="34" charset="0"/>
            </a:endParaRPr>
          </a:p>
        </p:txBody>
      </p:sp>
    </p:spTree>
    <p:extLst>
      <p:ext uri="{BB962C8B-B14F-4D97-AF65-F5344CB8AC3E}">
        <p14:creationId xmlns:p14="http://schemas.microsoft.com/office/powerpoint/2010/main" val="345402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3770-C0E1-4973-BA35-EFC0E3691E20}"/>
              </a:ext>
            </a:extLst>
          </p:cNvPr>
          <p:cNvSpPr>
            <a:spLocks noGrp="1"/>
          </p:cNvSpPr>
          <p:nvPr>
            <p:ph type="title"/>
          </p:nvPr>
        </p:nvSpPr>
        <p:spPr/>
        <p:txBody>
          <a:bodyPr/>
          <a:lstStyle/>
          <a:p>
            <a:pPr algn="ctr"/>
            <a:r>
              <a:rPr lang="en-US" dirty="0">
                <a:solidFill>
                  <a:schemeClr val="accent1"/>
                </a:solidFill>
                <a:latin typeface="Helvetica" panose="020B0604020202020204" pitchFamily="34" charset="0"/>
                <a:cs typeface="Helvetica" panose="020B0604020202020204" pitchFamily="34" charset="0"/>
              </a:rPr>
              <a:t>OBJECTIVE</a:t>
            </a:r>
            <a:endParaRPr lang="en-US"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E77EE2F3-29FC-4FF0-BCB5-079994BBB102}"/>
              </a:ext>
            </a:extLst>
          </p:cNvPr>
          <p:cNvSpPr>
            <a:spLocks noGrp="1"/>
          </p:cNvSpPr>
          <p:nvPr>
            <p:ph idx="1"/>
          </p:nvPr>
        </p:nvSpPr>
        <p:spPr/>
        <p:txBody>
          <a:bodyPr>
            <a:normAutofit/>
          </a:bodyPr>
          <a:lstStyle/>
          <a:p>
            <a:pPr>
              <a:lnSpc>
                <a:spcPct val="150000"/>
              </a:lnSpc>
              <a:buClr>
                <a:schemeClr val="accent1"/>
              </a:buClr>
            </a:pPr>
            <a:r>
              <a:rPr lang="en-US" dirty="0">
                <a:latin typeface="Helvetica" panose="020B0604020202020204" pitchFamily="34" charset="0"/>
                <a:ea typeface="Tahoma" panose="020B0604030504040204" pitchFamily="34" charset="0"/>
                <a:cs typeface="Helvetica" panose="020B0604020202020204" pitchFamily="34" charset="0"/>
              </a:rPr>
              <a:t>To estimate facial beauty attractiveness according to an average onlooker</a:t>
            </a:r>
          </a:p>
          <a:p>
            <a:pPr>
              <a:lnSpc>
                <a:spcPct val="150000"/>
              </a:lnSpc>
              <a:buClr>
                <a:schemeClr val="accent1"/>
              </a:buClr>
            </a:pPr>
            <a:endParaRPr lang="en-US" dirty="0">
              <a:latin typeface="Helvetica" panose="020B0604020202020204" pitchFamily="34" charset="0"/>
              <a:ea typeface="Tahoma" panose="020B0604030504040204" pitchFamily="34" charset="0"/>
              <a:cs typeface="Helvetica" panose="020B0604020202020204" pitchFamily="34" charset="0"/>
            </a:endParaRPr>
          </a:p>
          <a:p>
            <a:pPr>
              <a:lnSpc>
                <a:spcPct val="150000"/>
              </a:lnSpc>
              <a:buClr>
                <a:schemeClr val="accent1"/>
              </a:buClr>
            </a:pPr>
            <a:r>
              <a:rPr lang="en-US" dirty="0">
                <a:latin typeface="Helvetica" panose="020B0604020202020204" pitchFamily="34" charset="0"/>
                <a:ea typeface="Tahoma" panose="020B0604030504040204" pitchFamily="34" charset="0"/>
                <a:cs typeface="Helvetica" panose="020B0604020202020204" pitchFamily="34" charset="0"/>
              </a:rPr>
              <a:t>To create a reference database that can be used for further attractiveness studies as a benchmark for results.</a:t>
            </a:r>
          </a:p>
        </p:txBody>
      </p:sp>
    </p:spTree>
    <p:extLst>
      <p:ext uri="{BB962C8B-B14F-4D97-AF65-F5344CB8AC3E}">
        <p14:creationId xmlns:p14="http://schemas.microsoft.com/office/powerpoint/2010/main" val="3831069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8DCC-8041-4B2A-944B-54B05AAC9CDE}"/>
              </a:ext>
            </a:extLst>
          </p:cNvPr>
          <p:cNvSpPr>
            <a:spLocks noGrp="1"/>
          </p:cNvSpPr>
          <p:nvPr>
            <p:ph type="title"/>
          </p:nvPr>
        </p:nvSpPr>
        <p:spPr/>
        <p:txBody>
          <a:bodyPr/>
          <a:lstStyle/>
          <a:p>
            <a:pPr algn="ctr"/>
            <a:r>
              <a:rPr lang="en-US" dirty="0">
                <a:solidFill>
                  <a:srgbClr val="0070C0"/>
                </a:solidFill>
                <a:latin typeface="Helvetica" panose="020B0604020202020204" pitchFamily="34" charset="0"/>
                <a:cs typeface="Helvetica" panose="020B0604020202020204" pitchFamily="34" charset="0"/>
              </a:rPr>
              <a:t>DATA ACQUISITION</a:t>
            </a:r>
          </a:p>
        </p:txBody>
      </p:sp>
      <p:sp>
        <p:nvSpPr>
          <p:cNvPr id="3" name="Content Placeholder 2">
            <a:extLst>
              <a:ext uri="{FF2B5EF4-FFF2-40B4-BE49-F238E27FC236}">
                <a16:creationId xmlns:a16="http://schemas.microsoft.com/office/drawing/2014/main" id="{FA8B701D-BCF4-4B61-867C-09EA97F04746}"/>
              </a:ext>
            </a:extLst>
          </p:cNvPr>
          <p:cNvSpPr>
            <a:spLocks noGrp="1"/>
          </p:cNvSpPr>
          <p:nvPr>
            <p:ph idx="1"/>
          </p:nvPr>
        </p:nvSpPr>
        <p:spPr>
          <a:xfrm>
            <a:off x="838200" y="1524000"/>
            <a:ext cx="10515600" cy="4652963"/>
          </a:xfrm>
        </p:spPr>
        <p:txBody>
          <a:bodyPr>
            <a:normAutofit/>
          </a:bodyPr>
          <a:lstStyle/>
          <a:p>
            <a:pPr>
              <a:buClr>
                <a:schemeClr val="accent1"/>
              </a:buClr>
            </a:pPr>
            <a:r>
              <a:rPr lang="en-GB" dirty="0">
                <a:latin typeface="Helvetica" panose="020B0604020202020204" pitchFamily="34" charset="0"/>
                <a:cs typeface="Helvetica" panose="020B0604020202020204" pitchFamily="34" charset="0"/>
              </a:rPr>
              <a:t>DATASET 1</a:t>
            </a:r>
          </a:p>
          <a:p>
            <a:pPr lvl="1">
              <a:buClr>
                <a:schemeClr val="accent1"/>
              </a:buClr>
            </a:pPr>
            <a:r>
              <a:rPr lang="en-US" dirty="0"/>
              <a:t>The first dataset contains images labelled with beauty scores ranging from [1, 5] by totally 60 volunteers, and 86 facial landmarks are also located to the significant facial components of each images.</a:t>
            </a:r>
            <a:endParaRPr lang="en-US" dirty="0">
              <a:latin typeface="Helvetica" panose="020B0604020202020204" pitchFamily="34" charset="0"/>
              <a:ea typeface="Tahoma" panose="020B0604030504040204" pitchFamily="34" charset="0"/>
              <a:cs typeface="Helvetica" panose="020B0604020202020204" pitchFamily="34" charset="0"/>
            </a:endParaRPr>
          </a:p>
          <a:p>
            <a:pPr>
              <a:buClr>
                <a:schemeClr val="accent1"/>
              </a:buClr>
            </a:pPr>
            <a:r>
              <a:rPr lang="en-US" dirty="0">
                <a:latin typeface="Helvetica" panose="020B0604020202020204" pitchFamily="34" charset="0"/>
                <a:ea typeface="Tahoma" panose="020B0604030504040204" pitchFamily="34" charset="0"/>
                <a:cs typeface="Helvetica" panose="020B0604020202020204" pitchFamily="34" charset="0"/>
              </a:rPr>
              <a:t> DATASET 2</a:t>
            </a:r>
          </a:p>
          <a:p>
            <a:pPr lvl="1">
              <a:buClr>
                <a:schemeClr val="accent1"/>
              </a:buClr>
            </a:pPr>
            <a:r>
              <a:rPr lang="en-US" dirty="0"/>
              <a:t>The second dataset has images of 102 adult faces 1350x1350 pixels in full </a:t>
            </a:r>
            <a:r>
              <a:rPr lang="en-US" dirty="0" err="1"/>
              <a:t>colour</a:t>
            </a:r>
            <a:r>
              <a:rPr lang="en-US" dirty="0"/>
              <a:t>. Self-reported age, gender and ethnicity are included in the file </a:t>
            </a:r>
            <a:r>
              <a:rPr lang="en-US" dirty="0" err="1"/>
              <a:t>london_faces_info.csv</a:t>
            </a:r>
            <a:r>
              <a:rPr lang="en-US" dirty="0"/>
              <a:t>. </a:t>
            </a:r>
            <a:endParaRPr lang="en-GB" dirty="0"/>
          </a:p>
          <a:p>
            <a:pPr>
              <a:buClr>
                <a:schemeClr val="accent1"/>
              </a:buClr>
            </a:pPr>
            <a:r>
              <a:rPr lang="en-US" dirty="0">
                <a:latin typeface="Helvetica" panose="020B0604020202020204" pitchFamily="34" charset="0"/>
                <a:ea typeface="Tahoma" panose="020B0604030504040204" pitchFamily="34" charset="0"/>
                <a:cs typeface="Helvetica" panose="020B0604020202020204" pitchFamily="34" charset="0"/>
              </a:rPr>
              <a:t> DATASET 3</a:t>
            </a:r>
          </a:p>
          <a:p>
            <a:pPr lvl="1">
              <a:buClr>
                <a:schemeClr val="accent1"/>
              </a:buClr>
            </a:pPr>
            <a:r>
              <a:rPr lang="en-US" dirty="0"/>
              <a:t>The final dataset is This database contains 10,168 natural face photographs and several measures for 2,222 of the faces, including memorability scores, computer vision and psychology attributes, and landmark point annotations.</a:t>
            </a:r>
            <a:endParaRPr lang="en-US" dirty="0">
              <a:latin typeface="Helvetica" panose="020B0604020202020204" pitchFamily="34" charset="0"/>
              <a:ea typeface="Tahoma" panose="020B0604030504040204" pitchFamily="34" charset="0"/>
              <a:cs typeface="Helvetica" panose="020B0604020202020204" pitchFamily="34" charset="0"/>
            </a:endParaRPr>
          </a:p>
        </p:txBody>
      </p:sp>
    </p:spTree>
    <p:extLst>
      <p:ext uri="{BB962C8B-B14F-4D97-AF65-F5344CB8AC3E}">
        <p14:creationId xmlns:p14="http://schemas.microsoft.com/office/powerpoint/2010/main" val="29874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7438-89EF-4395-BE12-72B6F951E629}"/>
              </a:ext>
            </a:extLst>
          </p:cNvPr>
          <p:cNvSpPr>
            <a:spLocks noGrp="1"/>
          </p:cNvSpPr>
          <p:nvPr>
            <p:ph type="title"/>
          </p:nvPr>
        </p:nvSpPr>
        <p:spPr/>
        <p:txBody>
          <a:bodyPr/>
          <a:lstStyle/>
          <a:p>
            <a:pPr algn="ctr"/>
            <a:r>
              <a:rPr lang="en-US" dirty="0">
                <a:solidFill>
                  <a:srgbClr val="0070C0"/>
                </a:solidFill>
                <a:latin typeface="Helvetica" panose="020B0604020202020204" pitchFamily="34" charset="0"/>
                <a:cs typeface="Helvetica" panose="020B0604020202020204" pitchFamily="34" charset="0"/>
              </a:rPr>
              <a:t>DATA MANIPULATION</a:t>
            </a:r>
            <a:endParaRPr lang="en-US"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B795CAB0-5465-4998-A6BF-E0B25621EBFB}"/>
              </a:ext>
            </a:extLst>
          </p:cNvPr>
          <p:cNvSpPr>
            <a:spLocks noGrp="1"/>
          </p:cNvSpPr>
          <p:nvPr>
            <p:ph idx="1"/>
          </p:nvPr>
        </p:nvSpPr>
        <p:spPr>
          <a:xfrm>
            <a:off x="838200" y="1690688"/>
            <a:ext cx="10894595" cy="4486275"/>
          </a:xfrm>
        </p:spPr>
        <p:txBody>
          <a:bodyPr>
            <a:noAutofit/>
          </a:bodyPr>
          <a:lstStyle/>
          <a:p>
            <a:pPr algn="just">
              <a:buClr>
                <a:schemeClr val="accent1"/>
              </a:buClr>
            </a:pPr>
            <a:r>
              <a:rPr lang="en-US" sz="2400" dirty="0">
                <a:latin typeface="Helvetica" panose="020B0604020202020204" pitchFamily="34" charset="0"/>
                <a:ea typeface="Tahoma" panose="020B0604030504040204" pitchFamily="34" charset="0"/>
                <a:cs typeface="Helvetica" panose="020B0604020202020204" pitchFamily="34" charset="0"/>
              </a:rPr>
              <a:t>In order to run our experiment efficiently we want to join the SCUT, LONDON, and 10K databases into a single data frame, </a:t>
            </a:r>
            <a:r>
              <a:rPr lang="en-US" sz="2400" dirty="0" err="1">
                <a:latin typeface="Helvetica" panose="020B0604020202020204" pitchFamily="34" charset="0"/>
                <a:ea typeface="Tahoma" panose="020B0604030504040204" pitchFamily="34" charset="0"/>
                <a:cs typeface="Helvetica" panose="020B0604020202020204" pitchFamily="34" charset="0"/>
              </a:rPr>
              <a:t>train_label_df</a:t>
            </a:r>
            <a:r>
              <a:rPr lang="en-US" sz="2400" dirty="0">
                <a:latin typeface="Helvetica" panose="020B0604020202020204" pitchFamily="34" charset="0"/>
                <a:ea typeface="Tahoma" panose="020B0604030504040204" pitchFamily="34" charset="0"/>
                <a:cs typeface="Helvetica" panose="020B0604020202020204" pitchFamily="34" charset="0"/>
              </a:rPr>
              <a:t>, that has all the randomly sorted image names in column 1 and the attributes </a:t>
            </a:r>
            <a:r>
              <a:rPr lang="en-US" sz="2400" dirty="0" err="1">
                <a:latin typeface="Helvetica" panose="020B0604020202020204" pitchFamily="34" charset="0"/>
                <a:ea typeface="Tahoma" panose="020B0604030504040204" pitchFamily="34" charset="0"/>
                <a:cs typeface="Helvetica" panose="020B0604020202020204" pitchFamily="34" charset="0"/>
              </a:rPr>
              <a:t>normalised</a:t>
            </a:r>
            <a:r>
              <a:rPr lang="en-US" sz="2400" dirty="0">
                <a:latin typeface="Helvetica" panose="020B0604020202020204" pitchFamily="34" charset="0"/>
                <a:ea typeface="Tahoma" panose="020B0604030504040204" pitchFamily="34" charset="0"/>
                <a:cs typeface="Helvetica" panose="020B0604020202020204" pitchFamily="34" charset="0"/>
              </a:rPr>
              <a:t> to a scale of [1-9].</a:t>
            </a:r>
          </a:p>
          <a:p>
            <a:pPr algn="just">
              <a:buClr>
                <a:schemeClr val="accent1"/>
              </a:buClr>
            </a:pPr>
            <a:endParaRPr lang="en-US" sz="1200" dirty="0">
              <a:latin typeface="Helvetica" panose="020B0604020202020204" pitchFamily="34" charset="0"/>
              <a:ea typeface="Tahoma" panose="020B0604030504040204" pitchFamily="34" charset="0"/>
              <a:cs typeface="Helvetica" panose="020B0604020202020204" pitchFamily="34" charset="0"/>
            </a:endParaRPr>
          </a:p>
          <a:p>
            <a:pPr algn="just">
              <a:buClr>
                <a:schemeClr val="accent1"/>
              </a:buClr>
            </a:pPr>
            <a:r>
              <a:rPr lang="en-US" sz="2400" dirty="0">
                <a:latin typeface="Helvetica" panose="020B0604020202020204" pitchFamily="34" charset="0"/>
                <a:ea typeface="Tahoma" panose="020B0604030504040204" pitchFamily="34" charset="0"/>
                <a:cs typeface="Helvetica" panose="020B0604020202020204" pitchFamily="34" charset="0"/>
              </a:rPr>
              <a:t>We then </a:t>
            </a:r>
            <a:r>
              <a:rPr lang="en-US" sz="2400" dirty="0" err="1">
                <a:latin typeface="Helvetica" panose="020B0604020202020204" pitchFamily="34" charset="0"/>
                <a:ea typeface="Tahoma" panose="020B0604030504040204" pitchFamily="34" charset="0"/>
                <a:cs typeface="Helvetica" panose="020B0604020202020204" pitchFamily="34" charset="0"/>
              </a:rPr>
              <a:t>utilise</a:t>
            </a:r>
            <a:r>
              <a:rPr lang="en-US" sz="2400" dirty="0">
                <a:latin typeface="Helvetica" panose="020B0604020202020204" pitchFamily="34" charset="0"/>
                <a:ea typeface="Tahoma" panose="020B0604030504040204" pitchFamily="34" charset="0"/>
                <a:cs typeface="Helvetica" panose="020B0604020202020204" pitchFamily="34" charset="0"/>
              </a:rPr>
              <a:t> 3 helper functions that allow us to decode all the information into bytecode -for the images’ </a:t>
            </a:r>
          </a:p>
          <a:p>
            <a:pPr algn="just">
              <a:buClr>
                <a:schemeClr val="accent1"/>
              </a:buClr>
            </a:pPr>
            <a:endParaRPr lang="en-US" sz="2400" dirty="0">
              <a:latin typeface="Helvetica" panose="020B0604020202020204" pitchFamily="34" charset="0"/>
              <a:ea typeface="Tahoma" panose="020B0604030504040204" pitchFamily="34" charset="0"/>
              <a:cs typeface="Helvetica" panose="020B0604020202020204" pitchFamily="34" charset="0"/>
            </a:endParaRPr>
          </a:p>
          <a:p>
            <a:pPr marL="0" indent="0" algn="just">
              <a:buClr>
                <a:schemeClr val="accent1"/>
              </a:buClr>
              <a:buNone/>
            </a:pPr>
            <a:endParaRPr lang="en-US" sz="2400" dirty="0">
              <a:latin typeface="Helvetica" panose="020B0604020202020204" pitchFamily="34" charset="0"/>
              <a:ea typeface="Tahoma" panose="020B0604030504040204" pitchFamily="34" charset="0"/>
              <a:cs typeface="Helvetica" panose="020B0604020202020204" pitchFamily="34" charset="0"/>
            </a:endParaRPr>
          </a:p>
          <a:p>
            <a:pPr algn="just">
              <a:buClr>
                <a:schemeClr val="accent1"/>
              </a:buClr>
            </a:pPr>
            <a:endParaRPr lang="en-US" sz="2400" dirty="0">
              <a:latin typeface="Helvetica" panose="020B0604020202020204" pitchFamily="34" charset="0"/>
              <a:ea typeface="Tahoma" panose="020B0604030504040204" pitchFamily="34" charset="0"/>
              <a:cs typeface="Helvetica"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38BD9A34-A67C-D14C-BDFC-F967F5A2A617}"/>
              </a:ext>
            </a:extLst>
          </p:cNvPr>
          <p:cNvPicPr/>
          <p:nvPr/>
        </p:nvPicPr>
        <p:blipFill>
          <a:blip r:embed="rId2">
            <a:extLst>
              <a:ext uri="{28A0092B-C50C-407E-A947-70E740481C1C}">
                <a14:useLocalDpi xmlns:a14="http://schemas.microsoft.com/office/drawing/2010/main" val="0"/>
              </a:ext>
            </a:extLst>
          </a:blip>
          <a:stretch>
            <a:fillRect/>
          </a:stretch>
        </p:blipFill>
        <p:spPr>
          <a:xfrm>
            <a:off x="1851358" y="4359443"/>
            <a:ext cx="8489283" cy="2498557"/>
          </a:xfrm>
          <a:prstGeom prst="rect">
            <a:avLst/>
          </a:prstGeom>
        </p:spPr>
      </p:pic>
    </p:spTree>
    <p:extLst>
      <p:ext uri="{BB962C8B-B14F-4D97-AF65-F5344CB8AC3E}">
        <p14:creationId xmlns:p14="http://schemas.microsoft.com/office/powerpoint/2010/main" val="247966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7438-89EF-4395-BE12-72B6F951E629}"/>
              </a:ext>
            </a:extLst>
          </p:cNvPr>
          <p:cNvSpPr>
            <a:spLocks noGrp="1"/>
          </p:cNvSpPr>
          <p:nvPr>
            <p:ph type="title"/>
          </p:nvPr>
        </p:nvSpPr>
        <p:spPr/>
        <p:txBody>
          <a:bodyPr/>
          <a:lstStyle/>
          <a:p>
            <a:pPr algn="ctr"/>
            <a:r>
              <a:rPr lang="en-US" dirty="0">
                <a:solidFill>
                  <a:srgbClr val="0070C0"/>
                </a:solidFill>
                <a:latin typeface="Helvetica" panose="020B0604020202020204" pitchFamily="34" charset="0"/>
                <a:cs typeface="Helvetica" panose="020B0604020202020204" pitchFamily="34" charset="0"/>
              </a:rPr>
              <a:t>DATA MANIPULATION</a:t>
            </a:r>
            <a:endParaRPr lang="en-US"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B795CAB0-5465-4998-A6BF-E0B25621EBFB}"/>
              </a:ext>
            </a:extLst>
          </p:cNvPr>
          <p:cNvSpPr>
            <a:spLocks noGrp="1"/>
          </p:cNvSpPr>
          <p:nvPr>
            <p:ph idx="1"/>
          </p:nvPr>
        </p:nvSpPr>
        <p:spPr>
          <a:xfrm>
            <a:off x="838200" y="1690688"/>
            <a:ext cx="10894595" cy="4486275"/>
          </a:xfrm>
        </p:spPr>
        <p:txBody>
          <a:bodyPr>
            <a:noAutofit/>
          </a:bodyPr>
          <a:lstStyle/>
          <a:p>
            <a:pPr algn="just">
              <a:buClr>
                <a:schemeClr val="accent1"/>
              </a:buClr>
            </a:pPr>
            <a:r>
              <a:rPr lang="en-US" sz="2400" dirty="0">
                <a:latin typeface="Helvetica" panose="020B0604020202020204" pitchFamily="34" charset="0"/>
                <a:ea typeface="Tahoma" panose="020B0604030504040204" pitchFamily="34" charset="0"/>
                <a:cs typeface="Helvetica" panose="020B0604020202020204" pitchFamily="34" charset="0"/>
              </a:rPr>
              <a:t>Then we build a function that will decode a single image and use the helper functions to write all the information into a </a:t>
            </a:r>
            <a:r>
              <a:rPr lang="en-US" sz="2400" dirty="0" err="1">
                <a:latin typeface="Helvetica" panose="020B0604020202020204" pitchFamily="34" charset="0"/>
                <a:ea typeface="Tahoma" panose="020B0604030504040204" pitchFamily="34" charset="0"/>
                <a:cs typeface="Helvetica" panose="020B0604020202020204" pitchFamily="34" charset="0"/>
              </a:rPr>
              <a:t>tf.example</a:t>
            </a:r>
            <a:r>
              <a:rPr lang="en-US" sz="2400" dirty="0">
                <a:latin typeface="Helvetica" panose="020B0604020202020204" pitchFamily="34" charset="0"/>
                <a:ea typeface="Tahoma" panose="020B0604030504040204" pitchFamily="34" charset="0"/>
                <a:cs typeface="Helvetica" panose="020B0604020202020204" pitchFamily="34" charset="0"/>
              </a:rPr>
              <a:t>, which is a single record in a </a:t>
            </a:r>
            <a:r>
              <a:rPr lang="en-US" sz="2400" dirty="0" err="1">
                <a:latin typeface="Helvetica" panose="020B0604020202020204" pitchFamily="34" charset="0"/>
                <a:ea typeface="Tahoma" panose="020B0604030504040204" pitchFamily="34" charset="0"/>
                <a:cs typeface="Helvetica" panose="020B0604020202020204" pitchFamily="34" charset="0"/>
              </a:rPr>
              <a:t>TFRecord</a:t>
            </a:r>
            <a:r>
              <a:rPr lang="en-US" sz="2400" dirty="0">
                <a:latin typeface="Helvetica" panose="020B0604020202020204" pitchFamily="34" charset="0"/>
                <a:ea typeface="Tahoma" panose="020B0604030504040204" pitchFamily="34" charset="0"/>
                <a:cs typeface="Helvetica" panose="020B0604020202020204" pitchFamily="34" charset="0"/>
              </a:rPr>
              <a:t> dataset.</a:t>
            </a:r>
          </a:p>
          <a:p>
            <a:pPr algn="just">
              <a:buClr>
                <a:schemeClr val="accent1"/>
              </a:buClr>
            </a:pPr>
            <a:endParaRPr lang="en-US" sz="1200" dirty="0">
              <a:latin typeface="Helvetica" panose="020B0604020202020204" pitchFamily="34" charset="0"/>
              <a:ea typeface="Tahoma" panose="020B0604030504040204" pitchFamily="34" charset="0"/>
              <a:cs typeface="Helvetica" panose="020B0604020202020204" pitchFamily="34" charset="0"/>
            </a:endParaRPr>
          </a:p>
          <a:p>
            <a:pPr algn="just">
              <a:buClr>
                <a:schemeClr val="accent1"/>
              </a:buClr>
            </a:pPr>
            <a:r>
              <a:rPr lang="en-US" sz="2400" dirty="0">
                <a:latin typeface="Helvetica" panose="020B0604020202020204" pitchFamily="34" charset="0"/>
                <a:ea typeface="Tahoma" panose="020B0604030504040204" pitchFamily="34" charset="0"/>
                <a:cs typeface="Helvetica" panose="020B0604020202020204" pitchFamily="34" charset="0"/>
              </a:rPr>
              <a:t>The final step is to pass the information by a writer or </a:t>
            </a:r>
            <a:r>
              <a:rPr lang="en-US" sz="2400" dirty="0" err="1">
                <a:latin typeface="Helvetica" panose="020B0604020202020204" pitchFamily="34" charset="0"/>
                <a:ea typeface="Tahoma" panose="020B0604030504040204" pitchFamily="34" charset="0"/>
                <a:cs typeface="Helvetica" panose="020B0604020202020204" pitchFamily="34" charset="0"/>
              </a:rPr>
              <a:t>TFRecord</a:t>
            </a:r>
            <a:r>
              <a:rPr lang="en-US" sz="2400" dirty="0">
                <a:latin typeface="Helvetica" panose="020B0604020202020204" pitchFamily="34" charset="0"/>
                <a:ea typeface="Tahoma" panose="020B0604030504040204" pitchFamily="34" charset="0"/>
                <a:cs typeface="Helvetica" panose="020B0604020202020204" pitchFamily="34" charset="0"/>
              </a:rPr>
              <a:t> generator</a:t>
            </a:r>
          </a:p>
          <a:p>
            <a:pPr marL="0" indent="0" algn="just">
              <a:buClr>
                <a:schemeClr val="accent1"/>
              </a:buClr>
              <a:buNone/>
            </a:pPr>
            <a:endParaRPr lang="en-US" sz="2400" dirty="0">
              <a:latin typeface="Helvetica" panose="020B0604020202020204" pitchFamily="34" charset="0"/>
              <a:ea typeface="Tahoma" panose="020B0604030504040204" pitchFamily="34" charset="0"/>
              <a:cs typeface="Helvetica" panose="020B0604020202020204" pitchFamily="34" charset="0"/>
            </a:endParaRPr>
          </a:p>
          <a:p>
            <a:pPr algn="just">
              <a:buClr>
                <a:schemeClr val="accent1"/>
              </a:buClr>
            </a:pPr>
            <a:endParaRPr lang="en-US" sz="2400" dirty="0">
              <a:latin typeface="Helvetica" panose="020B0604020202020204" pitchFamily="34" charset="0"/>
              <a:ea typeface="Tahoma" panose="020B0604030504040204" pitchFamily="34" charset="0"/>
              <a:cs typeface="Helvetica"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57C751D4-4491-9044-B5CE-13DBD1608E6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8546" y="4010526"/>
            <a:ext cx="6304547" cy="248234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1E4B5F7-1068-CD4A-81CB-7EF2242DE80C}"/>
              </a:ext>
            </a:extLst>
          </p:cNvPr>
          <p:cNvPicPr/>
          <p:nvPr/>
        </p:nvPicPr>
        <p:blipFill>
          <a:blip r:embed="rId3">
            <a:extLst>
              <a:ext uri="{28A0092B-C50C-407E-A947-70E740481C1C}">
                <a14:useLocalDpi xmlns:a14="http://schemas.microsoft.com/office/drawing/2010/main" val="0"/>
              </a:ext>
            </a:extLst>
          </a:blip>
          <a:stretch>
            <a:fillRect/>
          </a:stretch>
        </p:blipFill>
        <p:spPr>
          <a:xfrm>
            <a:off x="6461958" y="4529805"/>
            <a:ext cx="5521496" cy="1443790"/>
          </a:xfrm>
          <a:prstGeom prst="rect">
            <a:avLst/>
          </a:prstGeom>
        </p:spPr>
      </p:pic>
    </p:spTree>
    <p:extLst>
      <p:ext uri="{BB962C8B-B14F-4D97-AF65-F5344CB8AC3E}">
        <p14:creationId xmlns:p14="http://schemas.microsoft.com/office/powerpoint/2010/main" val="330098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7AD8-C886-47B7-9A99-D13017D1AC6E}"/>
              </a:ext>
            </a:extLst>
          </p:cNvPr>
          <p:cNvSpPr>
            <a:spLocks noGrp="1"/>
          </p:cNvSpPr>
          <p:nvPr>
            <p:ph type="title"/>
          </p:nvPr>
        </p:nvSpPr>
        <p:spPr/>
        <p:txBody>
          <a:bodyPr/>
          <a:lstStyle/>
          <a:p>
            <a:pPr algn="ctr"/>
            <a:r>
              <a:rPr lang="en-US" dirty="0">
                <a:solidFill>
                  <a:schemeClr val="accent1"/>
                </a:solidFill>
                <a:latin typeface="Helvetica" panose="020B0604020202020204" pitchFamily="34" charset="0"/>
                <a:cs typeface="Helvetica" panose="020B0604020202020204" pitchFamily="34" charset="0"/>
              </a:rPr>
              <a:t>THE MODEL</a:t>
            </a:r>
            <a:endParaRPr lang="en-US"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D41215E1-DEA9-4653-873B-FDC1A6C2F7AB}"/>
              </a:ext>
            </a:extLst>
          </p:cNvPr>
          <p:cNvSpPr>
            <a:spLocks noGrp="1"/>
          </p:cNvSpPr>
          <p:nvPr>
            <p:ph idx="1"/>
          </p:nvPr>
        </p:nvSpPr>
        <p:spPr>
          <a:xfrm>
            <a:off x="838200" y="1536700"/>
            <a:ext cx="10515600" cy="4640263"/>
          </a:xfrm>
        </p:spPr>
        <p:txBody>
          <a:bodyPr>
            <a:noAutofit/>
          </a:bodyPr>
          <a:lstStyle/>
          <a:p>
            <a:pPr algn="just">
              <a:lnSpc>
                <a:spcPct val="200000"/>
              </a:lnSpc>
              <a:buClr>
                <a:schemeClr val="accent1"/>
              </a:buClr>
            </a:pPr>
            <a:r>
              <a:rPr lang="en-US" sz="2400" dirty="0">
                <a:latin typeface="Helvetica" panose="020B0604020202020204" pitchFamily="34" charset="0"/>
                <a:ea typeface="Tahoma" panose="020B0604030504040204" pitchFamily="34" charset="0"/>
                <a:cs typeface="Helvetica" panose="020B0604020202020204" pitchFamily="34" charset="0"/>
              </a:rPr>
              <a:t>All image data is transformed to bytecode and stored in the input tensor</a:t>
            </a:r>
          </a:p>
          <a:p>
            <a:pPr algn="just">
              <a:lnSpc>
                <a:spcPct val="200000"/>
              </a:lnSpc>
              <a:buClr>
                <a:schemeClr val="accent1"/>
              </a:buClr>
            </a:pPr>
            <a:r>
              <a:rPr lang="en-US" sz="2400" dirty="0">
                <a:latin typeface="Helvetica" panose="020B0604020202020204" pitchFamily="34" charset="0"/>
                <a:ea typeface="Tahoma" panose="020B0604030504040204" pitchFamily="34" charset="0"/>
                <a:cs typeface="Helvetica" panose="020B0604020202020204" pitchFamily="34" charset="0"/>
              </a:rPr>
              <a:t>All attractiveness attributes are scaled [1,9] and are stored in the output tensor</a:t>
            </a:r>
          </a:p>
          <a:p>
            <a:pPr algn="just">
              <a:lnSpc>
                <a:spcPct val="200000"/>
              </a:lnSpc>
              <a:buClr>
                <a:schemeClr val="accent1"/>
              </a:buClr>
            </a:pPr>
            <a:r>
              <a:rPr lang="en-US" sz="2400" dirty="0">
                <a:latin typeface="Helvetica" panose="020B0604020202020204" pitchFamily="34" charset="0"/>
                <a:ea typeface="Tahoma" panose="020B0604030504040204" pitchFamily="34" charset="0"/>
                <a:cs typeface="Helvetica" panose="020B0604020202020204" pitchFamily="34" charset="0"/>
              </a:rPr>
              <a:t>We build a transfer learning model under the </a:t>
            </a:r>
            <a:r>
              <a:rPr lang="en-US" sz="2400" dirty="0" err="1">
                <a:latin typeface="Helvetica" panose="020B0604020202020204" pitchFamily="34" charset="0"/>
                <a:ea typeface="Tahoma" panose="020B0604030504040204" pitchFamily="34" charset="0"/>
                <a:cs typeface="Helvetica" panose="020B0604020202020204" pitchFamily="34" charset="0"/>
              </a:rPr>
              <a:t>TPUStrategy</a:t>
            </a:r>
            <a:r>
              <a:rPr lang="en-US" sz="2400" dirty="0">
                <a:latin typeface="Helvetica" panose="020B0604020202020204" pitchFamily="34" charset="0"/>
                <a:ea typeface="Tahoma" panose="020B0604030504040204" pitchFamily="34" charset="0"/>
                <a:cs typeface="Helvetica" panose="020B0604020202020204" pitchFamily="34" charset="0"/>
              </a:rPr>
              <a:t> based on the NASNET-Large pretrained model</a:t>
            </a:r>
          </a:p>
          <a:p>
            <a:pPr algn="just">
              <a:lnSpc>
                <a:spcPct val="200000"/>
              </a:lnSpc>
              <a:buClr>
                <a:schemeClr val="accent1"/>
              </a:buClr>
            </a:pPr>
            <a:endParaRPr lang="en-US" sz="2400" dirty="0">
              <a:latin typeface="Helvetica" panose="020B0604020202020204" pitchFamily="34" charset="0"/>
              <a:ea typeface="Tahoma" panose="020B0604030504040204" pitchFamily="34" charset="0"/>
              <a:cs typeface="Helvetica" panose="020B0604020202020204" pitchFamily="34" charset="0"/>
            </a:endParaRPr>
          </a:p>
          <a:p>
            <a:pPr algn="just">
              <a:lnSpc>
                <a:spcPct val="200000"/>
              </a:lnSpc>
              <a:buClr>
                <a:schemeClr val="accent1"/>
              </a:buClr>
            </a:pPr>
            <a:endParaRPr lang="en-US" sz="2400" dirty="0">
              <a:latin typeface="Helvetica" panose="020B0604020202020204" pitchFamily="34" charset="0"/>
              <a:ea typeface="Tahoma" panose="020B0604030504040204" pitchFamily="34" charset="0"/>
              <a:cs typeface="Helvetica" panose="020B0604020202020204" pitchFamily="34" charset="0"/>
            </a:endParaRPr>
          </a:p>
        </p:txBody>
      </p:sp>
    </p:spTree>
    <p:extLst>
      <p:ext uri="{BB962C8B-B14F-4D97-AF65-F5344CB8AC3E}">
        <p14:creationId xmlns:p14="http://schemas.microsoft.com/office/powerpoint/2010/main" val="152780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7AD8-C886-47B7-9A99-D13017D1AC6E}"/>
              </a:ext>
            </a:extLst>
          </p:cNvPr>
          <p:cNvSpPr>
            <a:spLocks noGrp="1"/>
          </p:cNvSpPr>
          <p:nvPr>
            <p:ph type="title"/>
          </p:nvPr>
        </p:nvSpPr>
        <p:spPr/>
        <p:txBody>
          <a:bodyPr/>
          <a:lstStyle/>
          <a:p>
            <a:pPr algn="ctr"/>
            <a:r>
              <a:rPr lang="en-US" dirty="0">
                <a:solidFill>
                  <a:schemeClr val="accent1"/>
                </a:solidFill>
                <a:latin typeface="Helvetica" panose="020B0604020202020204" pitchFamily="34" charset="0"/>
                <a:cs typeface="Helvetica" panose="020B0604020202020204" pitchFamily="34" charset="0"/>
              </a:rPr>
              <a:t>THE MODEL</a:t>
            </a:r>
            <a:endParaRPr lang="en-US" dirty="0">
              <a:latin typeface="Helvetica" panose="020B0604020202020204" pitchFamily="34" charset="0"/>
              <a:cs typeface="Helvetica"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6D815EBF-FDB0-5A4E-90BB-B24BFD7CEC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3883" y="1384901"/>
            <a:ext cx="11585568" cy="4702389"/>
          </a:xfrm>
          <a:prstGeom prst="rect">
            <a:avLst/>
          </a:prstGeom>
        </p:spPr>
      </p:pic>
    </p:spTree>
    <p:extLst>
      <p:ext uri="{BB962C8B-B14F-4D97-AF65-F5344CB8AC3E}">
        <p14:creationId xmlns:p14="http://schemas.microsoft.com/office/powerpoint/2010/main" val="274641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854D-57F9-42E9-847C-D59FBFBF016D}"/>
              </a:ext>
            </a:extLst>
          </p:cNvPr>
          <p:cNvSpPr>
            <a:spLocks noGrp="1"/>
          </p:cNvSpPr>
          <p:nvPr>
            <p:ph type="title"/>
          </p:nvPr>
        </p:nvSpPr>
        <p:spPr/>
        <p:txBody>
          <a:bodyPr/>
          <a:lstStyle/>
          <a:p>
            <a:pPr algn="ctr"/>
            <a:r>
              <a:rPr lang="en-US" dirty="0">
                <a:solidFill>
                  <a:srgbClr val="0070C0"/>
                </a:solidFill>
                <a:latin typeface="Helvetica" panose="020B0604020202020204" pitchFamily="34" charset="0"/>
                <a:cs typeface="Helvetica" panose="020B0604020202020204" pitchFamily="34" charset="0"/>
              </a:rPr>
              <a:t>RESULTS</a:t>
            </a:r>
          </a:p>
        </p:txBody>
      </p:sp>
      <p:sp>
        <p:nvSpPr>
          <p:cNvPr id="3" name="Content Placeholder 2">
            <a:extLst>
              <a:ext uri="{FF2B5EF4-FFF2-40B4-BE49-F238E27FC236}">
                <a16:creationId xmlns:a16="http://schemas.microsoft.com/office/drawing/2014/main" id="{B42C524E-37F1-42B5-9067-68262F547339}"/>
              </a:ext>
            </a:extLst>
          </p:cNvPr>
          <p:cNvSpPr>
            <a:spLocks noGrp="1"/>
          </p:cNvSpPr>
          <p:nvPr>
            <p:ph idx="1"/>
          </p:nvPr>
        </p:nvSpPr>
        <p:spPr/>
        <p:txBody>
          <a:bodyPr>
            <a:normAutofit fontScale="92500" lnSpcReduction="20000"/>
          </a:bodyPr>
          <a:lstStyle/>
          <a:p>
            <a:pPr marL="0" indent="0" fontAlgn="base">
              <a:lnSpc>
                <a:spcPct val="200000"/>
              </a:lnSpc>
              <a:buNone/>
            </a:pPr>
            <a:r>
              <a:rPr lang="en-US" b="1" dirty="0">
                <a:latin typeface="Helvetica" panose="020B0604020202020204" pitchFamily="34" charset="0"/>
                <a:cs typeface="Helvetica" panose="020B0604020202020204" pitchFamily="34" charset="0"/>
              </a:rPr>
              <a:t>			NASNET-Large</a:t>
            </a:r>
            <a:endParaRPr lang="en-US" dirty="0">
              <a:latin typeface="Helvetica" panose="020B0604020202020204" pitchFamily="34" charset="0"/>
              <a:cs typeface="Helvetica" panose="020B0604020202020204" pitchFamily="34" charset="0"/>
            </a:endParaRPr>
          </a:p>
          <a:p>
            <a:pPr fontAlgn="base">
              <a:lnSpc>
                <a:spcPct val="200000"/>
              </a:lnSpc>
              <a:buClr>
                <a:schemeClr val="accent1"/>
              </a:buClr>
            </a:pPr>
            <a:r>
              <a:rPr lang="en-US" b="1" dirty="0">
                <a:latin typeface="Helvetica" panose="020B0604020202020204" pitchFamily="34" charset="0"/>
                <a:cs typeface="Helvetica" panose="020B0604020202020204" pitchFamily="34" charset="0"/>
              </a:rPr>
              <a:t>MSE  (avg last 5 epochs)</a:t>
            </a:r>
            <a:r>
              <a:rPr lang="en-US" dirty="0">
                <a:latin typeface="Helvetica" panose="020B0604020202020204" pitchFamily="34" charset="0"/>
                <a:cs typeface="Helvetica" panose="020B0604020202020204" pitchFamily="34" charset="0"/>
              </a:rPr>
              <a:t>		0.597	</a:t>
            </a:r>
          </a:p>
          <a:p>
            <a:pPr fontAlgn="base">
              <a:lnSpc>
                <a:spcPct val="200000"/>
              </a:lnSpc>
              <a:buClr>
                <a:schemeClr val="accent1"/>
              </a:buClr>
            </a:pPr>
            <a:r>
              <a:rPr lang="en-US" b="1" dirty="0">
                <a:latin typeface="Helvetica" panose="020B0604020202020204" pitchFamily="34" charset="0"/>
                <a:cs typeface="Helvetica" panose="020B0604020202020204" pitchFamily="34" charset="0"/>
              </a:rPr>
              <a:t>MSE (best)</a:t>
            </a:r>
            <a:r>
              <a:rPr lang="en-US" dirty="0">
                <a:latin typeface="Helvetica" panose="020B0604020202020204" pitchFamily="34" charset="0"/>
                <a:cs typeface="Helvetica" panose="020B0604020202020204" pitchFamily="34" charset="0"/>
              </a:rPr>
              <a:t>				0.430</a:t>
            </a:r>
          </a:p>
          <a:p>
            <a:pPr fontAlgn="base">
              <a:lnSpc>
                <a:spcPct val="200000"/>
              </a:lnSpc>
              <a:buClr>
                <a:schemeClr val="accent1"/>
              </a:buClr>
            </a:pPr>
            <a:r>
              <a:rPr lang="en-US" b="1" dirty="0">
                <a:latin typeface="Helvetica" panose="020B0604020202020204" pitchFamily="34" charset="0"/>
                <a:cs typeface="Helvetica" panose="020B0604020202020204" pitchFamily="34" charset="0"/>
              </a:rPr>
              <a:t>MSE (test dataset )</a:t>
            </a:r>
            <a:r>
              <a:rPr lang="en-US" dirty="0">
                <a:latin typeface="Helvetica" panose="020B0604020202020204" pitchFamily="34" charset="0"/>
                <a:cs typeface="Helvetica" panose="020B0604020202020204" pitchFamily="34" charset="0"/>
              </a:rPr>
              <a:t>			0.661</a:t>
            </a:r>
          </a:p>
        </p:txBody>
      </p:sp>
    </p:spTree>
    <p:extLst>
      <p:ext uri="{BB962C8B-B14F-4D97-AF65-F5344CB8AC3E}">
        <p14:creationId xmlns:p14="http://schemas.microsoft.com/office/powerpoint/2010/main" val="1993931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561</Words>
  <Application>Microsoft Macintosh PowerPoint</Application>
  <PresentationFormat>Widescreen</PresentationFormat>
  <Paragraphs>42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Helvetica</vt:lpstr>
      <vt:lpstr>Helvetica Neue</vt:lpstr>
      <vt:lpstr>Office Theme</vt:lpstr>
      <vt:lpstr>BEHOLDER Attractiveness in Human Faces</vt:lpstr>
      <vt:lpstr>INTRODUCTION</vt:lpstr>
      <vt:lpstr>OBJECTIVE</vt:lpstr>
      <vt:lpstr>DATA ACQUISITION</vt:lpstr>
      <vt:lpstr>DATA MANIPULATION</vt:lpstr>
      <vt:lpstr>DATA MANIPULATION</vt:lpstr>
      <vt:lpstr>THE MODEL</vt:lpstr>
      <vt:lpstr>THE MODEL</vt:lpstr>
      <vt:lpstr>RESULTS</vt:lpstr>
      <vt:lpstr>USING THE MODEL</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Prediction from Digitized image of a Fine Needle Aspirate (FNA) of a Breast Mass Using Deep Neural Network (TensorFlow 2.0) </dc:title>
  <dc:creator>Frew Tadesse</dc:creator>
  <cp:lastModifiedBy>Akiro</cp:lastModifiedBy>
  <cp:revision>47</cp:revision>
  <dcterms:created xsi:type="dcterms:W3CDTF">2020-01-02T02:38:05Z</dcterms:created>
  <dcterms:modified xsi:type="dcterms:W3CDTF">2020-07-17T14:56:32Z</dcterms:modified>
</cp:coreProperties>
</file>